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6"/>
  </p:notesMasterIdLst>
  <p:sldIdLst>
    <p:sldId id="256" r:id="rId2"/>
    <p:sldId id="257" r:id="rId3"/>
    <p:sldId id="267" r:id="rId4"/>
    <p:sldId id="266" r:id="rId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A94D0F"/>
    <a:srgbClr val="3C6DC2"/>
    <a:srgbClr val="76D0ED"/>
    <a:srgbClr val="1562BB"/>
    <a:srgbClr val="EFB028"/>
    <a:srgbClr val="F3CE50"/>
    <a:srgbClr val="F4CD27"/>
    <a:srgbClr val="009604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e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9FAAC-D38E-4A64-98E7-BD39F7CA0468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F750C-1D5B-45A9-8B40-E8C559F7E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71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F750C-1D5B-45A9-8B40-E8C559F7E5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280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99FEC2-4103-4B7A-8A63-7F2E4C063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06A814D-334D-4AFB-9D8E-D31014B94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C52DED7-4418-4980-BBC8-318FEB055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66EAD28-89E3-4832-8ACE-68E6FEB95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45AF080-DC82-4B3B-87FC-09A21ADB7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90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A660CD-3552-4DB7-A914-14A9D214B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705A5DD8-0CA5-41E1-8B41-EC093B0E2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9C3DF7C-37E3-4DFA-B546-FC4E6A5A7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D29C4EB-0784-467A-94F5-5FDFD181F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1EC988C-DDDC-4B57-AB4C-9B1CC311B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89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238A2DC-20DA-4DB5-9B50-06333A3000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FCAA606-BF0C-4A1A-9F69-B547F79D9E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064FE9E-631B-4EE1-8820-7C2808FAF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B47DEA0-92A3-48CF-BE54-4EC80E427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4BAC852-C67F-4618-9E66-77B37EFC2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1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9F0D75-57D1-4302-8CE4-CD41E2A91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AAFFE2-1B96-4DB8-AED8-64AA94ED6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4080293-111E-4096-AB43-C082451F8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7B5CD0E-5C6C-4BA2-BB1E-1CF1172A1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561B726-1DD3-4B77-9624-665D7D654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829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036B0D-6401-4689-8973-7A84B33AE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9A8766D-BF2E-4DE0-8B05-B6C5BF947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7A376B2-1A89-4585-BE59-51A0C5D08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67E2804-12CE-4F3C-9928-443D59DDC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469510A-C3D3-457A-95B0-8C10C76D4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11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435D5E-F5EC-4309-83BE-424460C0F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62B7547-CFB8-41F9-8CC5-7FB6F15810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85D2DBB-AEFB-4A98-A955-543FA1F32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C248352-C260-4B9A-951F-47F158D18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110D1DD-EC7E-4BEB-A255-08557448F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44C3676-15B2-4518-887C-7C36C144B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93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0228C7-722F-4632-B270-92FD02BE4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4AB9481-26F0-4938-90F6-695A48360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C408AFA-88C0-440D-B5D1-B7A169E63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012E7C6-55E6-40C0-8459-5E28455E1E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9E6AD86-4A2F-4026-A035-95C67CE89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7ADE64A0-49D6-4CFC-8E12-7998EDDD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A52047AC-464B-4AE5-BDD1-24014F860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1AE711C-683D-4082-9F61-343D17267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41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0124C6E-417F-450A-97A4-AF3ED3D0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8365C2A-4B57-431F-BE95-4E69EF23A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1FDE3AD-0E22-4579-99FC-3735DDA3C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5B8F5B05-9113-41B4-9721-AABEA37C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34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13D6D18C-F9C8-43C6-8CF4-AECB2AC77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59499C7E-4EE1-4C84-850D-EFB19A73E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EF91700-04C9-44D2-AB12-431916AC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67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8C365F-D63F-47CB-84D4-13A458D0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9A24E26-05BD-4459-811B-4896557F0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603E1F0-24A5-46A6-A1A5-80EA185C4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41211D0-B34B-4BD9-9486-A60A53FD7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D65FC0D-9E76-49A7-82AE-56670665E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61F894D-F2C0-404E-9D5E-2FC2FC0F6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07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C344A7D-41B6-4894-BCE1-D1996B5B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7CF4CC7-F383-404C-A8FF-693C93FA06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4E4048AF-F22D-4952-AF53-2F9DD60BD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122CC64-5E67-441F-8B24-182046CA9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6274E65-FD48-443E-8954-F5BFA0323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221BC14-E6E2-4D88-8FCB-4A7948BA8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33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BE6E4A1-0AB4-4A41-98D8-711342ABF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B1663AB-A2DB-457A-9BD5-25D1ECCAB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1426918-4441-4A07-B17C-2A68563296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66CDE-0B9C-4DD5-AC70-63E61B4FC05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1A24B64-27A9-4082-B196-95EC1AF10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250F292-92B7-4831-B78E-14E50B498A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C871C-BAC1-4B1F-902C-C42C3BC12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20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021B9394-B466-466D-8379-3C3EDDA44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53" y="2519228"/>
            <a:ext cx="5658227" cy="2829114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 w="76200" cap="sq">
            <a:solidFill>
              <a:srgbClr val="EAEAEA"/>
            </a:solidFill>
            <a:miter lim="800000"/>
          </a:ln>
          <a:effectLst>
            <a:glow rad="127000">
              <a:schemeClr val="tx1">
                <a:alpha val="70000"/>
              </a:schemeClr>
            </a:glow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28" name="Picture 4" descr="Carcassonne – Tiles &amp; Tactics • Game Solver">
            <a:extLst>
              <a:ext uri="{FF2B5EF4-FFF2-40B4-BE49-F238E27FC236}">
                <a16:creationId xmlns:a16="http://schemas.microsoft.com/office/drawing/2014/main" id="{C4DB46E3-3B68-408D-98FC-D022031B81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" t="1311"/>
          <a:stretch/>
        </p:blipFill>
        <p:spPr bwMode="auto">
          <a:xfrm rot="1271498">
            <a:off x="8264359" y="402926"/>
            <a:ext cx="1763743" cy="1761550"/>
          </a:xfrm>
          <a:prstGeom prst="rect">
            <a:avLst/>
          </a:prstGeom>
          <a:noFill/>
          <a:effectLst>
            <a:softEdge rad="152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581A3E5-3EAD-4D19-9330-1ED17580C9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658429"/>
            <a:ext cx="5609965" cy="977838"/>
          </a:xfrm>
          <a:noFill/>
        </p:spPr>
        <p:txBody>
          <a:bodyPr>
            <a:normAutofit/>
          </a:bodyPr>
          <a:lstStyle/>
          <a:p>
            <a:r>
              <a:rPr lang="hu-HU" sz="5000" b="1" cap="none" dirty="0">
                <a:ln w="22225">
                  <a:noFill/>
                  <a:prstDash val="solid"/>
                </a:ln>
                <a:solidFill>
                  <a:srgbClr val="EFB028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tellar" panose="020A0402060406010301" pitchFamily="18" charset="0"/>
              </a:rPr>
              <a:t>Carcassonne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44F95B4-6F3A-4AE5-8F90-B2AD05CF5D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93662" y="3069857"/>
            <a:ext cx="4912303" cy="2729465"/>
          </a:xfr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0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wrap="square" rtlCol="0">
            <a:spAutoFit/>
          </a:bodyPr>
          <a:lstStyle/>
          <a:p>
            <a:pPr algn="l"/>
            <a:r>
              <a:rPr lang="hu-HU" sz="2800" b="1" dirty="0">
                <a:ln w="9525">
                  <a:noFill/>
                  <a:prstDash val="solid"/>
                </a:ln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rPr>
              <a:t>Készítette:</a:t>
            </a:r>
          </a:p>
          <a:p>
            <a:r>
              <a:rPr lang="hu-HU" sz="2800" b="1" dirty="0">
                <a:ln w="9525">
                  <a:noFill/>
                  <a:prstDash val="solid"/>
                </a:ln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rPr>
              <a:t>     </a:t>
            </a:r>
            <a:r>
              <a:rPr lang="hu-HU" sz="2800" b="1" dirty="0" err="1">
                <a:ln w="9525">
                  <a:noFill/>
                  <a:prstDash val="solid"/>
                </a:ln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rPr>
              <a:t>IndexOutOfRange</a:t>
            </a:r>
            <a:r>
              <a:rPr lang="hu-HU" sz="2800" b="1" dirty="0">
                <a:ln w="9525">
                  <a:noFill/>
                  <a:prstDash val="solid"/>
                </a:ln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rPr>
              <a:t> csapat</a:t>
            </a:r>
          </a:p>
          <a:p>
            <a:pPr lvl="1"/>
            <a:r>
              <a:rPr lang="hu-HU" sz="18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</a:effectLst>
              </a:rPr>
              <a:t>Barizs Márton Dániel</a:t>
            </a:r>
          </a:p>
          <a:p>
            <a:pPr lvl="1"/>
            <a:r>
              <a:rPr lang="hu-HU" sz="18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</a:effectLst>
              </a:rPr>
              <a:t>Beke Tamás</a:t>
            </a:r>
          </a:p>
          <a:p>
            <a:pPr lvl="1"/>
            <a:r>
              <a:rPr lang="hu-HU" sz="18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</a:effectLst>
              </a:rPr>
              <a:t>Gajdos Csanád</a:t>
            </a:r>
          </a:p>
          <a:p>
            <a:pPr lvl="1"/>
            <a:r>
              <a:rPr lang="hu-HU" sz="2800" b="1" dirty="0">
                <a:ln w="9525">
                  <a:noFill/>
                  <a:prstDash val="solid"/>
                </a:ln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  <a:sym typeface="Calibri"/>
              </a:rPr>
              <a:t>Felkészítő tanárunk </a:t>
            </a:r>
          </a:p>
          <a:p>
            <a:pPr lvl="1"/>
            <a:r>
              <a:rPr lang="hu-HU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</a:effectLst>
              </a:rPr>
              <a:t>Hagymási Gyula</a:t>
            </a:r>
          </a:p>
        </p:txBody>
      </p:sp>
      <p:pic>
        <p:nvPicPr>
          <p:cNvPr id="5" name="Google Shape;504;p11">
            <a:extLst>
              <a:ext uri="{FF2B5EF4-FFF2-40B4-BE49-F238E27FC236}">
                <a16:creationId xmlns:a16="http://schemas.microsoft.com/office/drawing/2014/main" id="{FC0100E7-7D36-41AA-9125-941B8557A73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05492" y="5645999"/>
            <a:ext cx="896348" cy="896348"/>
          </a:xfrm>
          <a:prstGeom prst="ellipse">
            <a:avLst/>
          </a:prstGeom>
          <a:noFill/>
          <a:ln w="63500" cap="rnd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  <a:effectLst>
            <a:glow rad="127000">
              <a:schemeClr val="tx1">
                <a:alpha val="51000"/>
              </a:schemeClr>
            </a:glow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893A5FE9-8D5A-90E7-0B77-FC49AB9C66AF}"/>
              </a:ext>
            </a:extLst>
          </p:cNvPr>
          <p:cNvSpPr txBox="1"/>
          <p:nvPr/>
        </p:nvSpPr>
        <p:spPr>
          <a:xfrm>
            <a:off x="486035" y="736369"/>
            <a:ext cx="5342021" cy="1421928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>
                <a:ln w="9525">
                  <a:noFill/>
                  <a:prstDash val="solid"/>
                </a:ln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defRPr>
            </a:lvl1pPr>
            <a:lvl2pPr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effectLst>
                  <a:glow rad="50800">
                    <a:schemeClr val="accent6">
                      <a:alpha val="90000"/>
                    </a:schemeClr>
                  </a:glow>
                </a:effectLst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r>
              <a:rPr lang="hu-HU" sz="3200" dirty="0">
                <a:sym typeface="Angsana New"/>
              </a:rPr>
              <a:t>Debreceni SZC </a:t>
            </a:r>
            <a:br>
              <a:rPr lang="hu-HU" sz="3200" dirty="0">
                <a:sym typeface="Angsana New"/>
              </a:rPr>
            </a:br>
            <a:r>
              <a:rPr lang="hu-HU" sz="3200" dirty="0">
                <a:sym typeface="Angsana New"/>
              </a:rPr>
              <a:t>Mechwart András Gépipari és Informatikai Technikum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119969074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zövegdoboz 6">
            <a:extLst>
              <a:ext uri="{FF2B5EF4-FFF2-40B4-BE49-F238E27FC236}">
                <a16:creationId xmlns:a16="http://schemas.microsoft.com/office/drawing/2014/main" id="{F53DD33C-6E32-4491-B018-321334BB4331}"/>
              </a:ext>
            </a:extLst>
          </p:cNvPr>
          <p:cNvSpPr txBox="1"/>
          <p:nvPr/>
        </p:nvSpPr>
        <p:spPr>
          <a:xfrm>
            <a:off x="870121" y="4544168"/>
            <a:ext cx="3145110" cy="1862048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>
            <a:defPPr>
              <a:defRPr lang="hu-HU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defRPr>
            </a:lvl1pPr>
            <a:lvl2pPr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  <a:effectLst>
                  <a:glow rad="50800">
                    <a:schemeClr val="accent6">
                      <a:alpha val="90000"/>
                    </a:schemeClr>
                  </a:glow>
                </a:effectLst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A projekt menedzselése 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UI készítése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Egyéni design készítése a vezérlőkhöz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Termék tesztelése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E8DA9E60-9604-475B-AF31-6173E1A7B84B}"/>
              </a:ext>
            </a:extLst>
          </p:cNvPr>
          <p:cNvSpPr txBox="1"/>
          <p:nvPr/>
        </p:nvSpPr>
        <p:spPr>
          <a:xfrm>
            <a:off x="1099442" y="3996100"/>
            <a:ext cx="2686468" cy="397032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>
            <a:defPPr>
              <a:defRPr lang="hu-HU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defRPr>
            </a:lvl1pPr>
            <a:lvl2pPr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  <a:effectLst>
                  <a:glow rad="50800">
                    <a:schemeClr val="accent6">
                      <a:alpha val="90000"/>
                    </a:schemeClr>
                  </a:glow>
                </a:effectLst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9pPr>
          </a:lstStyle>
          <a:p>
            <a:r>
              <a:rPr lang="hu-HU" sz="2200" dirty="0"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sx="101000" sy="101000" algn="tl">
                    <a:schemeClr val="bg1"/>
                  </a:outerShdw>
                </a:effectLst>
              </a:rPr>
              <a:t>Barizs Márton Dániel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F0BF39F2-2279-474B-833E-0BAD0B933778}"/>
              </a:ext>
            </a:extLst>
          </p:cNvPr>
          <p:cNvSpPr txBox="1"/>
          <p:nvPr/>
        </p:nvSpPr>
        <p:spPr>
          <a:xfrm>
            <a:off x="8506315" y="4544168"/>
            <a:ext cx="3332759" cy="1585049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>
            <a:defPPr>
              <a:defRPr lang="hu-HU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defRPr>
            </a:lvl1pPr>
            <a:lvl2pPr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  <a:effectLst>
                  <a:glow rad="50800">
                    <a:schemeClr val="accent6">
                      <a:alpha val="90000"/>
                    </a:schemeClr>
                  </a:glow>
                </a:effectLst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Osztályok specifikálása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Pályagenerálás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Fájlkezelés, adattárolás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Termék tesztelése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06B277FA-2E8E-4DD6-9E1B-E9E89D9FE16F}"/>
              </a:ext>
            </a:extLst>
          </p:cNvPr>
          <p:cNvSpPr txBox="1"/>
          <p:nvPr/>
        </p:nvSpPr>
        <p:spPr>
          <a:xfrm>
            <a:off x="8902661" y="3996100"/>
            <a:ext cx="2453819" cy="397032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>
            <a:defPPr>
              <a:defRPr lang="hu-HU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defRPr>
            </a:lvl1pPr>
            <a:lvl2pPr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  <a:effectLst>
                  <a:glow rad="50800">
                    <a:schemeClr val="accent6">
                      <a:alpha val="90000"/>
                    </a:schemeClr>
                  </a:glow>
                </a:effectLst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9pPr>
          </a:lstStyle>
          <a:p>
            <a:r>
              <a:rPr lang="hu-HU" sz="2200" dirty="0"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sx="101000" sy="101000" algn="tl">
                    <a:schemeClr val="bg1"/>
                  </a:outerShdw>
                </a:effectLst>
              </a:rPr>
              <a:t>Beke Tamás</a:t>
            </a: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20265CF0-4BFF-4FC3-8022-65511D2A5766}"/>
              </a:ext>
            </a:extLst>
          </p:cNvPr>
          <p:cNvSpPr txBox="1"/>
          <p:nvPr/>
        </p:nvSpPr>
        <p:spPr>
          <a:xfrm>
            <a:off x="4659653" y="4544168"/>
            <a:ext cx="3517118" cy="1862048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>
            <a:defPPr>
              <a:defRPr lang="hu-HU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defRPr>
            </a:lvl1pPr>
            <a:lvl2pPr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  <a:effectLst>
                  <a:glow rad="50800">
                    <a:schemeClr val="accent6">
                      <a:alpha val="90000"/>
                    </a:schemeClr>
                  </a:glow>
                </a:effectLst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Felhasználói dokumentáció elkészítése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Hibaüzenetek kezelése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Felugró ablakok kezelése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</a:rPr>
              <a:t>Termék tesztelése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6B92CE0D-AA81-4557-818D-63D8F8098143}"/>
              </a:ext>
            </a:extLst>
          </p:cNvPr>
          <p:cNvSpPr txBox="1"/>
          <p:nvPr/>
        </p:nvSpPr>
        <p:spPr>
          <a:xfrm>
            <a:off x="5084661" y="3996100"/>
            <a:ext cx="2453819" cy="397032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>
            <a:defPPr>
              <a:defRPr lang="hu-HU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defRPr>
            </a:lvl1pPr>
            <a:lvl2pPr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  <a:effectLst>
                  <a:glow rad="50800">
                    <a:schemeClr val="accent6">
                      <a:alpha val="90000"/>
                    </a:schemeClr>
                  </a:glow>
                </a:effectLst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9pPr>
          </a:lstStyle>
          <a:p>
            <a:r>
              <a:rPr lang="hu-HU" sz="2200" dirty="0"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sx="101000" sy="101000" algn="tl">
                    <a:schemeClr val="bg1"/>
                  </a:outerShdw>
                </a:effectLst>
              </a:rPr>
              <a:t>Gajdos Csanád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872CB939-44CF-439B-8D9D-BD7920A66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834" y="1143082"/>
            <a:ext cx="2183684" cy="2729605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AB1FA4CC-5EF4-4692-A45E-60951EADDE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1"/>
          <a:stretch/>
        </p:blipFill>
        <p:spPr>
          <a:xfrm>
            <a:off x="9088625" y="1144155"/>
            <a:ext cx="2089483" cy="2727458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13EFC8D0-546E-4522-89BA-BCA35A4B2F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662" y="1106642"/>
            <a:ext cx="2453818" cy="2802485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B6C9C5C-56AE-5F25-9D22-0FE38F8DB0E9}"/>
              </a:ext>
            </a:extLst>
          </p:cNvPr>
          <p:cNvSpPr txBox="1"/>
          <p:nvPr/>
        </p:nvSpPr>
        <p:spPr>
          <a:xfrm>
            <a:off x="1979229" y="197534"/>
            <a:ext cx="8730114" cy="577081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>
            <a:defPPr>
              <a:defRPr lang="hu-HU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defRPr>
            </a:lvl1pPr>
            <a:lvl2pPr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  <a:effectLst>
                  <a:glow rad="50800">
                    <a:schemeClr val="accent6">
                      <a:alpha val="90000"/>
                    </a:schemeClr>
                  </a:glow>
                </a:effectLst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9pPr>
          </a:lstStyle>
          <a:p>
            <a:r>
              <a:rPr lang="hu-HU" sz="3500" dirty="0"/>
              <a:t>Csapat és feladatmegosztás</a:t>
            </a:r>
          </a:p>
        </p:txBody>
      </p:sp>
    </p:spTree>
    <p:extLst>
      <p:ext uri="{BB962C8B-B14F-4D97-AF65-F5344CB8AC3E}">
        <p14:creationId xmlns:p14="http://schemas.microsoft.com/office/powerpoint/2010/main" val="559370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3" grpId="0" animBg="1"/>
      <p:bldP spid="14" grpId="0" animBg="1"/>
      <p:bldP spid="17" grpId="0" animBg="1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0FFA7B-77FD-4C15-9693-A6A33B889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913" y="360048"/>
            <a:ext cx="9820175" cy="577081"/>
          </a:xfr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/>
          <a:p>
            <a:pPr algn="ctr">
              <a:spcBef>
                <a:spcPts val="1000"/>
              </a:spcBef>
              <a:buFont typeface="Arial" panose="020B0604020202020204" pitchFamily="34" charset="0"/>
            </a:pPr>
            <a:r>
              <a:rPr lang="hu-HU" sz="3500" b="1" dirty="0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rPr>
              <a:t>Futtatási környezet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F5B9A409-2FC0-4D58-A17E-BC47F1C64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2406" y="3429000"/>
            <a:ext cx="6000533" cy="1512209"/>
          </a:xfr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hu-HU" b="1" dirty="0">
                <a:ln w="9525">
                  <a:noFill/>
                  <a:prstDash val="solid"/>
                </a:ln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  <a:latin typeface="+mj-lt"/>
                <a:cs typeface="Angsana New"/>
              </a:rPr>
              <a:t>Futtatási környezet: Visual </a:t>
            </a:r>
            <a:r>
              <a:rPr lang="hu-HU" b="1" dirty="0" err="1">
                <a:ln w="9525">
                  <a:noFill/>
                  <a:prstDash val="solid"/>
                </a:ln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  <a:latin typeface="+mj-lt"/>
                <a:cs typeface="Angsana New"/>
              </a:rPr>
              <a:t>Studio</a:t>
            </a:r>
            <a:r>
              <a:rPr lang="hu-HU" b="1" dirty="0">
                <a:ln w="9525">
                  <a:noFill/>
                  <a:prstDash val="solid"/>
                </a:ln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  <a:latin typeface="+mj-lt"/>
                <a:cs typeface="Angsana New"/>
              </a:rPr>
              <a:t> 2022</a:t>
            </a:r>
          </a:p>
          <a:p>
            <a:r>
              <a:rPr lang="hu-HU" b="1" dirty="0">
                <a:ln w="9525">
                  <a:noFill/>
                  <a:prstDash val="solid"/>
                </a:ln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  <a:latin typeface="+mj-lt"/>
                <a:cs typeface="Angsana New"/>
              </a:rPr>
              <a:t>Programozási felület: WPF</a:t>
            </a:r>
          </a:p>
          <a:p>
            <a:r>
              <a:rPr lang="hu-HU" b="1" dirty="0">
                <a:ln w="9525">
                  <a:noFill/>
                  <a:prstDash val="solid"/>
                </a:ln>
                <a:effectLst>
                  <a:glow rad="50800">
                    <a:schemeClr val="tx1">
                      <a:lumMod val="50000"/>
                      <a:lumOff val="50000"/>
                      <a:alpha val="90000"/>
                    </a:schemeClr>
                  </a:glow>
                  <a:outerShdw blurRad="38100" dist="38100" dir="2700000" algn="tl">
                    <a:srgbClr val="FFFFFF">
                      <a:alpha val="0"/>
                    </a:srgbClr>
                  </a:outerShdw>
                </a:effectLst>
                <a:latin typeface="+mj-lt"/>
                <a:cs typeface="Angsana New"/>
              </a:rPr>
              <a:t>Programozási nyelv: C#</a:t>
            </a:r>
          </a:p>
        </p:txBody>
      </p:sp>
      <p:pic>
        <p:nvPicPr>
          <p:cNvPr id="2050" name="Picture 2" descr="https://raw.githubusercontent.com/GhostLead/IndexOutOfRange-Carcassonne/main/Website/Kepek/Game1.png">
            <a:extLst>
              <a:ext uri="{FF2B5EF4-FFF2-40B4-BE49-F238E27FC236}">
                <a16:creationId xmlns:a16="http://schemas.microsoft.com/office/drawing/2014/main" id="{D1645B2E-B856-470F-9F84-2116569C9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912" y="4318726"/>
            <a:ext cx="3778334" cy="2179226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D79DBA98-C9D1-4FFD-9B4B-CBB79C30F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912" y="1758386"/>
            <a:ext cx="3778334" cy="2168934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4155437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F8636AC9-88C1-4381-B458-8C0A77B93262}"/>
              </a:ext>
            </a:extLst>
          </p:cNvPr>
          <p:cNvSpPr txBox="1">
            <a:spLocks/>
          </p:cNvSpPr>
          <p:nvPr/>
        </p:nvSpPr>
        <p:spPr>
          <a:xfrm>
            <a:off x="1143001" y="1760594"/>
            <a:ext cx="9905998" cy="3336811"/>
          </a:xfrm>
          <a:prstGeom prst="rect">
            <a:avLst/>
          </a:prstGeom>
          <a:solidFill>
            <a:schemeClr val="accent6">
              <a:alpha val="75000"/>
            </a:schemeClr>
          </a:solidFill>
          <a:effectLst>
            <a:glow rad="127000">
              <a:schemeClr val="tx1">
                <a:alpha val="32000"/>
              </a:schemeClr>
            </a:glow>
            <a:outerShdw blurRad="12700" dist="50800" dir="5400000" algn="ctr" rotWithShape="0">
              <a:srgbClr val="000000">
                <a:alpha val="43137"/>
              </a:srgbClr>
            </a:outerShdw>
            <a:softEdge rad="38100"/>
          </a:effectLst>
        </p:spPr>
        <p:txBody>
          <a:bodyPr vert="horz" wrap="square" lIns="91440" tIns="45720" rIns="91440" bIns="45720" rtlCol="0">
            <a:spAutoFit/>
          </a:bodyPr>
          <a:lstStyle>
            <a:defPPr>
              <a:defRPr lang="hu-HU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glow rad="889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38100" dist="38100" dir="2700000" algn="tl">
                    <a:schemeClr val="bg1"/>
                  </a:outerShdw>
                </a:effectLst>
                <a:latin typeface="+mj-lt"/>
                <a:cs typeface="Angsana New"/>
              </a:defRPr>
            </a:lvl1pPr>
            <a:lvl2pPr lvl="1"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  <a:effectLst>
                  <a:glow rad="50800">
                    <a:schemeClr val="accent6">
                      <a:alpha val="90000"/>
                    </a:schemeClr>
                  </a:glow>
                </a:effectLst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9pPr>
          </a:lstStyle>
          <a:p>
            <a:br>
              <a:rPr lang="hu-HU" sz="4500" dirty="0"/>
            </a:br>
            <a:r>
              <a:rPr lang="hu-HU" sz="4500" dirty="0"/>
              <a:t>Köszönjük a figyelmet, </a:t>
            </a:r>
            <a:br>
              <a:rPr lang="hu-HU" sz="4500" dirty="0"/>
            </a:br>
            <a:r>
              <a:rPr lang="hu-HU" sz="4500" dirty="0"/>
              <a:t>a szervezőknek </a:t>
            </a:r>
            <a:br>
              <a:rPr lang="hu-HU" sz="4500" dirty="0"/>
            </a:br>
            <a:r>
              <a:rPr lang="hu-HU" sz="4500" dirty="0"/>
              <a:t>a verseny lebonyolítását!</a:t>
            </a:r>
          </a:p>
          <a:p>
            <a:endParaRPr lang="hu-HU" sz="4500" dirty="0"/>
          </a:p>
        </p:txBody>
      </p:sp>
    </p:spTree>
    <p:extLst>
      <p:ext uri="{BB962C8B-B14F-4D97-AF65-F5344CB8AC3E}">
        <p14:creationId xmlns:p14="http://schemas.microsoft.com/office/powerpoint/2010/main" val="1967033770"/>
      </p:ext>
    </p:extLst>
  </p:cSld>
  <p:clrMapOvr>
    <a:masterClrMapping/>
  </p:clrMapOvr>
  <p:transition spd="slow">
    <p:cover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1406</TotalTime>
  <Words>97</Words>
  <Application>Microsoft Office PowerPoint</Application>
  <PresentationFormat>Szélesvásznú</PresentationFormat>
  <Paragraphs>31</Paragraphs>
  <Slides>4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Castellar</vt:lpstr>
      <vt:lpstr>Office-téma</vt:lpstr>
      <vt:lpstr>Carcassonne</vt:lpstr>
      <vt:lpstr>PowerPoint-bemutató</vt:lpstr>
      <vt:lpstr>Futtatási környezet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Péter Csoba</dc:creator>
  <cp:lastModifiedBy>Handsome Lucifer</cp:lastModifiedBy>
  <cp:revision>105</cp:revision>
  <dcterms:created xsi:type="dcterms:W3CDTF">2022-02-11T16:17:55Z</dcterms:created>
  <dcterms:modified xsi:type="dcterms:W3CDTF">2023-04-20T14:46:22Z</dcterms:modified>
</cp:coreProperties>
</file>

<file path=docProps/thumbnail.jpeg>
</file>